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sldIdLst>
    <p:sldId id="261" r:id="rId5"/>
    <p:sldId id="262" r:id="rId6"/>
    <p:sldId id="273" r:id="rId7"/>
    <p:sldId id="272" r:id="rId8"/>
    <p:sldId id="263" r:id="rId9"/>
    <p:sldId id="271" r:id="rId10"/>
    <p:sldId id="265" r:id="rId11"/>
    <p:sldId id="270" r:id="rId12"/>
    <p:sldId id="264" r:id="rId13"/>
    <p:sldId id="269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2" autoAdjust="0"/>
    <p:restoredTop sz="71967" autoAdjust="0"/>
  </p:normalViewPr>
  <p:slideViewPr>
    <p:cSldViewPr snapToGrid="0">
      <p:cViewPr varScale="1">
        <p:scale>
          <a:sx n="94" d="100"/>
          <a:sy n="94" d="100"/>
        </p:scale>
        <p:origin x="11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8/27/2020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icrosoft_Assistance_Markup_Language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Methods – Allow you to change properties</a:t>
            </a:r>
          </a:p>
          <a:p>
            <a:r>
              <a:rPr lang="en-US" dirty="0"/>
              <a:t>Properties – Contain the actual values</a:t>
            </a:r>
          </a:p>
          <a:p>
            <a:r>
              <a:rPr lang="en-US" dirty="0"/>
              <a:t>Events – Can be subscribed to for actions</a:t>
            </a:r>
          </a:p>
          <a:p>
            <a:r>
              <a:rPr lang="en-US" dirty="0"/>
              <a:t>Metadata – Other information about the object, type,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DEMO: </a:t>
            </a:r>
            <a:r>
              <a:rPr lang="en-US" b="0" dirty="0"/>
              <a:t>O</a:t>
            </a:r>
            <a:r>
              <a:rPr lang="en-US" b="0" dirty="0">
                <a:solidFill>
                  <a:srgbClr val="8BC34A"/>
                </a:solidFill>
                <a:effectLst/>
                <a:latin typeface="Consolas" panose="020B0609020204030204" pitchFamily="49" charset="0"/>
              </a:rPr>
              <a:t>bject types</a:t>
            </a:r>
            <a:endParaRPr lang="en-US" b="0" dirty="0">
              <a:solidFill>
                <a:srgbClr val="9E9E9E"/>
              </a:solidFill>
              <a:effectLst/>
              <a:latin typeface="Consolas" panose="020B0609020204030204" pitchFamily="49" charset="0"/>
            </a:endParaRPr>
          </a:p>
          <a:p>
            <a:pPr marL="0" marR="0" rtl="0" fontAlgn="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</a:rPr>
              <a:t>Get-Process | gm | s 15</a:t>
            </a:r>
          </a:p>
          <a:p>
            <a:pPr marL="0" marR="0" rtl="0" fontAlgn="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</a:rPr>
              <a:t>Get-Job  | gm | s 15</a:t>
            </a:r>
            <a:endParaRPr lang="en-US" sz="1800" dirty="0">
              <a:effectLst/>
              <a:latin typeface="Calibri" panose="020F0502020204030204" pitchFamily="34" charset="0"/>
            </a:endParaRP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713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effectLst/>
                <a:latin typeface="Calibri" panose="020F0502020204030204" pitchFamily="34" charset="0"/>
              </a:rPr>
              <a:t>How are objects views</a:t>
            </a:r>
            <a:endParaRPr lang="en-US" sz="1200" dirty="0">
              <a:effectLst/>
              <a:latin typeface="Calibri" panose="020F0502020204030204" pitchFamily="34" charset="0"/>
            </a:endParaRP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 You pass a command into the pipeline (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Get-Process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). </a:t>
            </a:r>
            <a:r>
              <a:rPr lang="en-US" sz="1200" dirty="0">
                <a:effectLst/>
                <a:latin typeface="Calibri" panose="020F0502020204030204" pitchFamily="34" charset="0"/>
              </a:rPr>
              <a:t>A </a:t>
            </a:r>
            <a:r>
              <a:rPr lang="en-US" sz="1200" b="1" dirty="0" err="1">
                <a:effectLst/>
                <a:latin typeface="Calibri" panose="020F0502020204030204" pitchFamily="34" charset="0"/>
              </a:rPr>
              <a:t>System.Diagnostics.Process</a:t>
            </a:r>
            <a:r>
              <a:rPr lang="en-US" sz="1200" dirty="0">
                <a:effectLst/>
                <a:latin typeface="Calibri" panose="020F0502020204030204" pitchFamily="34" charset="0"/>
              </a:rPr>
              <a:t> object is created to hold the information which is returned by the pipeline 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 This object will pass down the pipeline until it gets to the end of the pipeline. 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 When an object reached the end of the pipeline PowerShell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adds Out-Default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to the pipeline (in the background).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solidFill>
                  <a:srgbClr val="171717"/>
                </a:solidFill>
                <a:effectLst/>
                <a:latin typeface="SFMono-Regular"/>
              </a:rPr>
              <a:t>4. Out-Defaults does two things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solidFill>
                  <a:srgbClr val="171717"/>
                </a:solidFill>
                <a:effectLst/>
                <a:latin typeface="SFMono-Regular"/>
              </a:rPr>
              <a:t>	1. Is r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esponsible for sending output to the PowerShell formatting engine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	2. Send the output to Out-Host to be displayed in the console.</a:t>
            </a: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Formatting system will look up and resolve the object types</a:t>
            </a: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1. Checks for a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predefined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view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associated with that object type. (This is stored in the type table cache)</a:t>
            </a: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2.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 IF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no predefined view them look for a user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defined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view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backed by customer types.ps1xml and format.ps1xml files (depending on being used within a module or a PowerShell session)</a:t>
            </a: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3.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IF 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no user defined view the formatter will check to see if the </a:t>
            </a:r>
            <a:r>
              <a:rPr lang="en-US" sz="1200" b="1" i="0" dirty="0" err="1">
                <a:effectLst/>
                <a:latin typeface="Calibri" panose="020F0502020204030204" pitchFamily="34" charset="0"/>
              </a:rPr>
              <a:t>DefaultDisplayPropertySet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is present and populated. </a:t>
            </a: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4.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 If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there is no </a:t>
            </a:r>
            <a:r>
              <a:rPr lang="en-US" sz="1200" b="0" i="0" dirty="0" err="1">
                <a:effectLst/>
                <a:latin typeface="Calibri" panose="020F0502020204030204" pitchFamily="34" charset="0"/>
              </a:rPr>
              <a:t>DefaultDisplayPropertySet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the PowerShell formatting system will do its best to create a format for the output in a table (default option) or list if there are too many properties to display (over 4 everything goes to a list).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endParaRPr lang="en-US" sz="1200" b="0" i="0" dirty="0">
              <a:effectLst/>
              <a:latin typeface="Calibri" panose="020F0502020204030204" pitchFamily="34" charset="0"/>
            </a:endParaRP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1" i="0" dirty="0">
                <a:effectLst/>
                <a:latin typeface="Calibri" panose="020F0502020204030204" pitchFamily="34" charset="0"/>
              </a:rPr>
              <a:t>NOTE: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</a:t>
            </a:r>
            <a:r>
              <a:rPr lang="en-US" dirty="0"/>
              <a:t>$</a:t>
            </a:r>
            <a:r>
              <a:rPr lang="en-US" dirty="0" err="1"/>
              <a:t>FormatEnumerationLimit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– Default </a:t>
            </a:r>
            <a: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  <a:t>value of 4, and it determines how many items are displayed when a property contains more than a single item.</a:t>
            </a:r>
            <a:endParaRPr lang="en-US" sz="1200" b="0" i="0" dirty="0"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705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MAML is an XML format used for PowerShell Online help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Microsoft Assistance Markup Language - </a:t>
            </a:r>
            <a:r>
              <a:rPr lang="en-US" b="1" u="sng" dirty="0">
                <a:solidFill>
                  <a:srgbClr val="660099"/>
                </a:solidFill>
                <a:effectLst/>
                <a:latin typeface="Roboto"/>
                <a:hlinkClick r:id="rId3"/>
              </a:rPr>
              <a:t>MAML - </a:t>
            </a:r>
            <a:r>
              <a:rPr lang="en-US" dirty="0">
                <a:hlinkClick r:id="rId3"/>
              </a:rPr>
              <a:t>https://en.wikipedia.org/wiki/Microsoft_Assistance_Markup_Language</a:t>
            </a:r>
            <a:endParaRPr lang="en-US" b="1" dirty="0">
              <a:solidFill>
                <a:srgbClr val="666666"/>
              </a:solidFill>
              <a:effectLst/>
              <a:latin typeface="Roboto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ELABORATE on this one a little. Types.ps1xml - This file allows you to extend objects with additional properties (aliases, etc.)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Calibri" panose="020F0502020204030204" pitchFamily="34" charset="0"/>
              </a:rPr>
              <a:t>Format.ps1xml - You have four different views of each object: </a:t>
            </a:r>
            <a:r>
              <a:rPr lang="en-US" sz="1200" b="1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Table, List, Wide, Custom.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The formatting affects only the display output. It doesn't affect which object properties are passed down the pipeline or how they're passed.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alibri" panose="020F050202020403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chemeClr val="accent3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WARNING</a:t>
            </a:r>
            <a:r>
              <a:rPr lang="en-US" sz="1200" b="1" dirty="0">
                <a:solidFill>
                  <a:schemeClr val="accent3"/>
                </a:solidFill>
                <a:effectLst/>
                <a:latin typeface="Calibri" panose="020F0502020204030204" pitchFamily="34" charset="0"/>
              </a:rPr>
              <a:t>:</a:t>
            </a:r>
            <a:r>
              <a:rPr lang="en-US" sz="1200" dirty="0">
                <a:solidFill>
                  <a:schemeClr val="accent3"/>
                </a:solidFill>
                <a:effectLst/>
                <a:latin typeface="Calibri" panose="020F0502020204030204" pitchFamily="34" charset="0"/>
              </a:rPr>
              <a:t> You never want to update these core files because they are signed and can cause damage. What we can do is use one as a template for our custom object.</a:t>
            </a:r>
            <a:endParaRPr lang="en-US" sz="1000" b="1" dirty="0">
              <a:solidFill>
                <a:schemeClr val="accent3"/>
              </a:solidFill>
              <a:effectLst/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200" b="1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dirty="0"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NOTE</a:t>
            </a:r>
            <a:r>
              <a:rPr lang="en-US" sz="1200" b="1" dirty="0">
                <a:effectLst/>
                <a:latin typeface="Calibri" panose="020F0502020204030204" pitchFamily="34" charset="0"/>
              </a:rPr>
              <a:t>:</a:t>
            </a:r>
            <a:r>
              <a:rPr lang="en-US" sz="1200" b="1" dirty="0">
                <a:solidFill>
                  <a:srgbClr val="171717"/>
                </a:solidFill>
                <a:effectLst/>
                <a:latin typeface="Calibri" panose="020F0502020204030204" pitchFamily="34" charset="0"/>
              </a:rPr>
              <a:t> Beginning with PowerShell 6, this information is compiled into PowerShell and is no longer shipped in a Types.ps1xml file.</a:t>
            </a:r>
            <a:endParaRPr lang="en-US" sz="1000" b="1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200" b="1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dirty="0">
                <a:latin typeface="Calibri" panose="020F0502020204030204" pitchFamily="34" charset="0"/>
              </a:rPr>
              <a:t>DEMO:</a:t>
            </a:r>
            <a:r>
              <a:rPr lang="en-US" sz="1200" dirty="0">
                <a:latin typeface="Calibri" panose="020F0502020204030204" pitchFamily="34" charset="0"/>
              </a:rPr>
              <a:t> Files location: S</a:t>
            </a:r>
            <a:r>
              <a:rPr lang="en-US" sz="1200" dirty="0">
                <a:effectLst/>
                <a:latin typeface="Calibri" panose="020F0502020204030204" pitchFamily="34" charset="0"/>
              </a:rPr>
              <a:t>tored in the following location: </a:t>
            </a:r>
            <a:r>
              <a:rPr lang="en-US" sz="1200" b="1" dirty="0">
                <a:effectLst/>
                <a:latin typeface="Calibri" panose="020F0502020204030204" pitchFamily="34" charset="0"/>
              </a:rPr>
              <a:t>Get-</a:t>
            </a:r>
            <a:r>
              <a:rPr lang="en-US" sz="1200" b="1" dirty="0" err="1">
                <a:effectLst/>
                <a:latin typeface="Calibri" panose="020F0502020204030204" pitchFamily="34" charset="0"/>
              </a:rPr>
              <a:t>ChildItem</a:t>
            </a:r>
            <a:r>
              <a:rPr lang="en-US" sz="1200" b="1" dirty="0">
                <a:effectLst/>
                <a:latin typeface="Calibri" panose="020F0502020204030204" pitchFamily="34" charset="0"/>
              </a:rPr>
              <a:t> $</a:t>
            </a:r>
            <a:r>
              <a:rPr lang="en-US" sz="1200" b="1" dirty="0" err="1">
                <a:effectLst/>
                <a:latin typeface="Calibri" panose="020F0502020204030204" pitchFamily="34" charset="0"/>
              </a:rPr>
              <a:t>PSHome</a:t>
            </a:r>
            <a:r>
              <a:rPr lang="en-US" sz="1200" b="1" dirty="0">
                <a:effectLst/>
                <a:latin typeface="Calibri" panose="020F0502020204030204" pitchFamily="34" charset="0"/>
              </a:rPr>
              <a:t>/*type*.ps1xml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b="1" dirty="0">
              <a:effectLst/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200" b="1" dirty="0">
              <a:effectLst/>
              <a:latin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337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Procedurally we need to know a few operations that will allow us to make these necessary modifications to update types and object</a:t>
            </a:r>
            <a:endParaRPr lang="en-US" sz="1200" b="1" dirty="0"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latin typeface="Calibri" panose="020F0502020204030204" pitchFamily="34" charset="0"/>
              </a:rPr>
              <a:t>NOTE: </a:t>
            </a:r>
            <a:r>
              <a:rPr lang="en-US" sz="1200" b="0" dirty="0">
                <a:latin typeface="Calibri" panose="020F0502020204030204" pitchFamily="34" charset="0"/>
              </a:rPr>
              <a:t>Update-</a:t>
            </a:r>
            <a:r>
              <a:rPr lang="en-US" sz="1200" b="0" dirty="0" err="1">
                <a:latin typeface="Calibri" panose="020F0502020204030204" pitchFamily="34" charset="0"/>
              </a:rPr>
              <a:t>TypeData</a:t>
            </a:r>
            <a:r>
              <a:rPr lang="en-US" sz="1200" b="0" dirty="0">
                <a:latin typeface="Calibri" panose="020F0502020204030204" pitchFamily="34" charset="0"/>
              </a:rPr>
              <a:t> and Update-</a:t>
            </a:r>
            <a:r>
              <a:rPr lang="en-US" sz="1200" b="0" dirty="0" err="1">
                <a:latin typeface="Calibri" panose="020F0502020204030204" pitchFamily="34" charset="0"/>
              </a:rPr>
              <a:t>FormatData</a:t>
            </a:r>
            <a:r>
              <a:rPr lang="en-US" sz="1200" b="0" dirty="0">
                <a:latin typeface="Calibri" panose="020F0502020204030204" pitchFamily="34" charset="0"/>
              </a:rPr>
              <a:t> are for the interactive PowerShell session.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0" dirty="0">
                <a:latin typeface="Calibri" panose="020F0502020204030204" pitchFamily="34" charset="0"/>
              </a:rPr>
              <a:t>1. Update-</a:t>
            </a:r>
            <a:r>
              <a:rPr lang="en-US" sz="1800" b="0" dirty="0" err="1">
                <a:latin typeface="Calibri" panose="020F0502020204030204" pitchFamily="34" charset="0"/>
              </a:rPr>
              <a:t>TypeData</a:t>
            </a:r>
            <a:r>
              <a:rPr lang="en-US" sz="1800" b="0" dirty="0">
                <a:latin typeface="Calibri" panose="020F0502020204030204" pitchFamily="34" charset="0"/>
              </a:rPr>
              <a:t> reloads the types.ps1xml file into memory adding new extended data to the table cache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0" dirty="0">
                <a:solidFill>
                  <a:srgbClr val="171717"/>
                </a:solidFill>
                <a:effectLst/>
                <a:latin typeface="Calibri" panose="020F0502020204030204" pitchFamily="34" charset="0"/>
              </a:rPr>
              <a:t>2. Update-</a:t>
            </a:r>
            <a:r>
              <a:rPr lang="en-US" sz="1800" b="0" dirty="0" err="1">
                <a:solidFill>
                  <a:srgbClr val="171717"/>
                </a:solidFill>
                <a:effectLst/>
                <a:latin typeface="Calibri" panose="020F0502020204030204" pitchFamily="34" charset="0"/>
              </a:rPr>
              <a:t>FormatData</a:t>
            </a:r>
            <a:r>
              <a:rPr lang="en-US" sz="1800" b="0" dirty="0">
                <a:solidFill>
                  <a:srgbClr val="171717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28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reloads the formatting data into the current session. (no need for a restart of PowerShell)</a:t>
            </a:r>
            <a:endParaRPr lang="en-US" sz="1800" b="0" dirty="0">
              <a:solidFill>
                <a:srgbClr val="171717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solidFill>
                <a:srgbClr val="171717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solidFill>
                  <a:srgbClr val="171717"/>
                </a:solidFill>
                <a:effectLst/>
                <a:latin typeface="Calibri" panose="020F0502020204030204" pitchFamily="34" charset="0"/>
              </a:rPr>
              <a:t>NOTE: </a:t>
            </a:r>
            <a:r>
              <a:rPr lang="en-US" sz="1800" dirty="0">
                <a:solidFill>
                  <a:srgbClr val="171717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These types are included in the</a:t>
            </a:r>
            <a:r>
              <a:rPr lang="en-US" sz="1800" b="1" dirty="0">
                <a:solidFill>
                  <a:srgbClr val="171717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171717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Microsoft.PowerShell.Utility</a:t>
            </a:r>
            <a:r>
              <a:rPr lang="en-US" sz="1800" dirty="0">
                <a:solidFill>
                  <a:srgbClr val="171717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 module.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DEMO: </a:t>
            </a:r>
            <a:r>
              <a:rPr lang="en-US" b="0" dirty="0">
                <a:solidFill>
                  <a:srgbClr val="8BC34A"/>
                </a:solidFill>
                <a:effectLst/>
                <a:latin typeface="Consolas" panose="020B0609020204030204" pitchFamily="49" charset="0"/>
              </a:rPr>
              <a:t>Custom object creation – Interactive PowerShell session</a:t>
            </a:r>
            <a:endParaRPr lang="en-US" b="0" dirty="0">
              <a:solidFill>
                <a:srgbClr val="9E9E9E"/>
              </a:solidFill>
              <a:effectLst/>
              <a:latin typeface="Consolas" panose="020B0609020204030204" pitchFamily="49" charset="0"/>
            </a:endParaRPr>
          </a:p>
          <a:p>
            <a:pPr marL="228600" indent="-228600">
              <a:buAutoNum type="arabicPeriod"/>
            </a:pPr>
            <a:r>
              <a:rPr lang="en-US" dirty="0"/>
              <a:t>Create </a:t>
            </a:r>
            <a:r>
              <a:rPr lang="en-US" dirty="0" err="1"/>
              <a:t>myCustomObject</a:t>
            </a: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Show members with –force</a:t>
            </a:r>
          </a:p>
          <a:p>
            <a:pPr marL="228600" indent="-228600">
              <a:buAutoNum type="arabicPeriod"/>
            </a:pPr>
            <a:r>
              <a:rPr lang="en-US" dirty="0"/>
              <a:t>Show how to Add-Member </a:t>
            </a:r>
            <a:r>
              <a:rPr lang="en-US" dirty="0" err="1"/>
              <a:t>LastName</a:t>
            </a:r>
            <a:r>
              <a:rPr lang="en-US" dirty="0"/>
              <a:t> will allow me to add a property to an existing object – </a:t>
            </a:r>
            <a:r>
              <a:rPr lang="en-US" b="1" dirty="0"/>
              <a:t>Inserted at the bottom on purpose</a:t>
            </a:r>
          </a:p>
          <a:p>
            <a:pPr marL="228600" indent="-228600">
              <a:buAutoNum type="arabicPeriod"/>
            </a:pPr>
            <a:r>
              <a:rPr lang="en-US" b="0" dirty="0"/>
              <a:t>Show the </a:t>
            </a:r>
            <a:r>
              <a:rPr lang="en-US" b="0" dirty="0" err="1"/>
              <a:t>PSCustom</a:t>
            </a:r>
            <a:r>
              <a:rPr lang="en-US" b="0" dirty="0"/>
              <a:t> object </a:t>
            </a:r>
            <a:r>
              <a:rPr lang="en-US" b="0" dirty="0" err="1"/>
              <a:t>pstypenames</a:t>
            </a:r>
            <a:endParaRPr lang="en-US" b="0" dirty="0"/>
          </a:p>
          <a:p>
            <a:pPr marL="228600" indent="-228600">
              <a:buAutoNum type="arabicPeriod"/>
            </a:pPr>
            <a:r>
              <a:rPr lang="en-US" b="0" dirty="0"/>
              <a:t>Show Update-</a:t>
            </a:r>
            <a:r>
              <a:rPr lang="en-US" b="0" dirty="0" err="1"/>
              <a:t>TypeData</a:t>
            </a:r>
            <a:endParaRPr lang="en-US" b="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="0" dirty="0"/>
              <a:t>Show Update-Format</a:t>
            </a:r>
          </a:p>
          <a:p>
            <a:pPr marL="228600" indent="-228600">
              <a:buAutoNum type="arabicPeriod"/>
            </a:pPr>
            <a:r>
              <a:rPr lang="en-US" b="0" dirty="0"/>
              <a:t>Show data still exists</a:t>
            </a:r>
          </a:p>
          <a:p>
            <a:pPr marL="228600" indent="-228600">
              <a:buAutoNum type="arabicPeriod"/>
            </a:pPr>
            <a:endParaRPr lang="en-US" b="0" dirty="0"/>
          </a:p>
          <a:p>
            <a:pPr marL="0" indent="0">
              <a:buNone/>
            </a:pPr>
            <a:r>
              <a:rPr lang="en-US" b="1" dirty="0"/>
              <a:t>DEMO: Show how it works in a module</a:t>
            </a:r>
          </a:p>
          <a:p>
            <a:pPr marL="228600" indent="-228600">
              <a:buAutoNum type="arabicPeriod"/>
            </a:pPr>
            <a:r>
              <a:rPr lang="en-US" b="0" dirty="0"/>
              <a:t>Show the psd1 file references</a:t>
            </a:r>
          </a:p>
          <a:p>
            <a:pPr marL="228600" indent="-228600">
              <a:buAutoNum type="arabicPeriod"/>
            </a:pPr>
            <a:r>
              <a:rPr lang="en-US" b="0" dirty="0"/>
              <a:t>Show the xml files Job format creation – PowerShell module</a:t>
            </a:r>
          </a:p>
          <a:p>
            <a:pPr marL="0" indent="0">
              <a:buNone/>
            </a:pPr>
            <a:endParaRPr lang="en-US" b="0" dirty="0"/>
          </a:p>
          <a:p>
            <a:pPr marL="0" indent="0">
              <a:buNone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292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8/27/2020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owerShell/PowerShel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owershellgallery.com/packages/psframework/1.1.59" TargetMode="External"/><Relationship Id="rId3" Type="http://schemas.openxmlformats.org/officeDocument/2006/relationships/hyperlink" Target="https://docs.microsoft.com/en-us/powershell/module/microsoft.powershell.core/about/about_objects?view=powershell-7" TargetMode="External"/><Relationship Id="rId7" Type="http://schemas.openxmlformats.org/officeDocument/2006/relationships/hyperlink" Target="http://psframework.org/" TargetMode="External"/><Relationship Id="rId2" Type="http://schemas.openxmlformats.org/officeDocument/2006/relationships/hyperlink" Target="https://github.com/dgoldman-msft/PSUtilitie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powershell/module/microsoft.powershell.core/about/about_types.ps1xml?view=powershell-7" TargetMode="External"/><Relationship Id="rId5" Type="http://schemas.openxmlformats.org/officeDocument/2006/relationships/hyperlink" Target="https://docs.microsoft.com/en-us/powershell/module/microsoft.powershell.core/about/about_format.ps1xml?view=powershell-7" TargetMode="External"/><Relationship Id="rId4" Type="http://schemas.openxmlformats.org/officeDocument/2006/relationships/hyperlink" Target="https://docs.microsoft.com/en-us/powershell/module/microsoft.powershell.core/about/about_pipelines?view=powershell-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in/dgoldman-msft/" TargetMode="External"/><Relationship Id="rId5" Type="http://schemas.openxmlformats.org/officeDocument/2006/relationships/hyperlink" Target="https://github.com/dgoldman-msft" TargetMode="Externa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3274" y="2328334"/>
            <a:ext cx="7947025" cy="1367896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effectLst/>
                <a:latin typeface="Calibri Light" panose="020F0302020204030204" pitchFamily="34" charset="0"/>
              </a:rPr>
              <a:t>Extending and Formatting PowerShell types</a:t>
            </a:r>
            <a:endParaRPr lang="en-US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Dave Goldman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F002E-4E6F-4845-B291-C3E789D8B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2895A-6479-4DFF-B33D-8B25C0250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Add-Member</a:t>
            </a:r>
          </a:p>
          <a:p>
            <a:r>
              <a:rPr lang="en-US" dirty="0"/>
              <a:t>Update-</a:t>
            </a:r>
            <a:r>
              <a:rPr lang="en-US" dirty="0" err="1"/>
              <a:t>TypeData</a:t>
            </a:r>
            <a:endParaRPr lang="en-US" dirty="0"/>
          </a:p>
          <a:p>
            <a:r>
              <a:rPr lang="en-US" dirty="0"/>
              <a:t>Update-</a:t>
            </a:r>
            <a:r>
              <a:rPr lang="en-US" dirty="0" err="1"/>
              <a:t>FormatData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125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1276D-431E-4BEA-994E-905772463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282000"/>
          </a:xfrm>
        </p:spPr>
        <p:txBody>
          <a:bodyPr/>
          <a:lstStyle/>
          <a:p>
            <a:r>
              <a:rPr lang="en-US" dirty="0"/>
              <a:t>Pipeline order of operation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0EF39-B6DB-44D7-8BF8-1393730FC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5436" y="1900518"/>
            <a:ext cx="10452846" cy="4643717"/>
          </a:xfrm>
        </p:spPr>
        <p:txBody>
          <a:bodyPr>
            <a:normAutofit/>
          </a:bodyPr>
          <a:lstStyle/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b="0" i="0" dirty="0">
                <a:effectLst/>
                <a:latin typeface="Calibri" panose="020F0502020204030204" pitchFamily="34" charset="0"/>
              </a:rPr>
              <a:t>You pass a command into the pipeline (</a:t>
            </a:r>
            <a:r>
              <a:rPr lang="en-US" sz="1400" b="1" i="0" dirty="0">
                <a:effectLst/>
                <a:latin typeface="Calibri" panose="020F0502020204030204" pitchFamily="34" charset="0"/>
              </a:rPr>
              <a:t>Get-Process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). A </a:t>
            </a:r>
            <a:r>
              <a:rPr lang="en-US" sz="1400" b="1" i="0" dirty="0" err="1">
                <a:effectLst/>
                <a:latin typeface="Calibri" panose="020F0502020204030204" pitchFamily="34" charset="0"/>
              </a:rPr>
              <a:t>System.Diagnostics.Process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 object is created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b="0" i="0" dirty="0">
                <a:effectLst/>
                <a:latin typeface="Calibri" panose="020F0502020204030204" pitchFamily="34" charset="0"/>
              </a:rPr>
              <a:t>This object will pass down the pipeline until it gets to the end of the pipeline. When an object reached the end of the pipeline PowerShell adds  Out-Default to the pipeline (in the background).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b="0" i="0" dirty="0">
                <a:effectLst/>
                <a:latin typeface="SFMono-Regular"/>
              </a:rPr>
              <a:t>Out-Default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 will hand off the object to Out-Host.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b="0" i="0" dirty="0">
                <a:effectLst/>
                <a:latin typeface="Calibri" panose="020F0502020204030204" pitchFamily="34" charset="0"/>
              </a:rPr>
              <a:t>Out-Host will interact with the PowerShell formatting engine.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b="0" i="0" dirty="0">
                <a:effectLst/>
                <a:latin typeface="Calibri" panose="020F0502020204030204" pitchFamily="34" charset="0"/>
              </a:rPr>
              <a:t>PowerShell formatting system will look up and resolve the object type to see if there is a predefined view associated with that object type. (This is stored in the type table cache)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b="1" i="0" dirty="0">
                <a:effectLst/>
                <a:latin typeface="Calibri" panose="020F0502020204030204" pitchFamily="34" charset="0"/>
              </a:rPr>
              <a:t>IF NOT 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then the PowerShell formatting system will look to see if there is a user defined view with-in the types.ps1xml and format.ps1xml file (depending on being used within a module or a PowerShell session)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b="1" i="0" dirty="0">
                <a:effectLst/>
                <a:latin typeface="Calibri" panose="020F0502020204030204" pitchFamily="34" charset="0"/>
              </a:rPr>
              <a:t>IF NOT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 the formatter will check the object next to see if the </a:t>
            </a:r>
            <a:r>
              <a:rPr lang="en-US" sz="1400" b="0" i="0" dirty="0" err="1">
                <a:effectLst/>
                <a:latin typeface="Calibri" panose="020F0502020204030204" pitchFamily="34" charset="0"/>
              </a:rPr>
              <a:t>DefaultDisplayPropertySet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 is present. If there is no </a:t>
            </a:r>
            <a:r>
              <a:rPr lang="en-US" sz="1400" b="0" i="0" dirty="0" err="1">
                <a:effectLst/>
                <a:latin typeface="Calibri" panose="020F0502020204030204" pitchFamily="34" charset="0"/>
              </a:rPr>
              <a:t>DefaultDisplayPropertySet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 </a:t>
            </a:r>
            <a:endParaRPr lang="en-US" sz="1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</a:rPr>
              <a:t>NOTE:  For any object in PowerShell, you can access its </a:t>
            </a:r>
            <a:r>
              <a:rPr lang="en-US" sz="1400" dirty="0" err="1">
                <a:effectLst/>
                <a:latin typeface="Calibri" panose="020F0502020204030204" pitchFamily="34" charset="0"/>
              </a:rPr>
              <a:t>PSStandardMembers.DefaultDisplayPropertySet</a:t>
            </a:r>
            <a:r>
              <a:rPr lang="en-US" sz="1400" dirty="0">
                <a:effectLst/>
                <a:latin typeface="Calibri" panose="020F0502020204030204" pitchFamily="34" charset="0"/>
              </a:rPr>
              <a:t> property to see the properties that are default for that object, if they are defined.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</a:rPr>
              <a:t> </a:t>
            </a:r>
          </a:p>
          <a:p>
            <a:pPr marL="6858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b="1" i="0" dirty="0">
                <a:effectLst/>
                <a:latin typeface="Calibri" panose="020F0502020204030204" pitchFamily="34" charset="0"/>
              </a:rPr>
              <a:t>IF NOT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 the PowerShell formatting system will do its best to create a format for the output in a table (default option) or list if there are too many properties to display (over 5 everything goes to a list).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39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D8D2D-D60F-4E40-AE77-BDA1787F6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breakpoints for </a:t>
            </a:r>
            <a:r>
              <a:rPr lang="en-US" dirty="0" err="1"/>
              <a:t>powershell</a:t>
            </a:r>
            <a:r>
              <a:rPr lang="en-US" dirty="0"/>
              <a:t>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815D6-98F5-4A45-9761-724A0B3DD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Calibri" panose="020F0502020204030204" pitchFamily="34" charset="0"/>
              </a:rPr>
              <a:t>PowerShell GitHub code: </a:t>
            </a:r>
            <a:r>
              <a:rPr lang="en-US" sz="1800" dirty="0">
                <a:solidFill>
                  <a:srgbClr val="FFFF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https://github.com/PowerShell/PowerShell</a:t>
            </a:r>
            <a:endParaRPr lang="en-US" sz="1800" dirty="0">
              <a:solidFill>
                <a:srgbClr val="FFFF00"/>
              </a:solidFill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</a:rPr>
              <a:t>FormatViewManager.cs</a:t>
            </a:r>
            <a:r>
              <a:rPr lang="en-US" sz="1800" dirty="0">
                <a:effectLst/>
                <a:latin typeface="Calibri" panose="020F0502020204030204" pitchFamily="34" charset="0"/>
              </a:rPr>
              <a:t>: 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Lines 108, 117, 136, 416, 432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</a:rPr>
              <a:t>BaseCommand.cs</a:t>
            </a:r>
            <a:r>
              <a:rPr lang="en-US" sz="1800" dirty="0">
                <a:effectLst/>
                <a:latin typeface="Calibri" panose="020F0502020204030204" pitchFamily="34" charset="0"/>
              </a:rPr>
              <a:t>: 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Line 178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</a:rPr>
              <a:t>MshObjectUtil.cs</a:t>
            </a:r>
            <a:r>
              <a:rPr lang="en-US" sz="1800" dirty="0">
                <a:effectLst/>
                <a:latin typeface="Calibri" panose="020F0502020204030204" pitchFamily="34" charset="0"/>
              </a:rPr>
              <a:t>: 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Line 389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Calibri" panose="020F0502020204030204" pitchFamily="34" charset="0"/>
              </a:rPr>
              <a:t>A</a:t>
            </a:r>
            <a:r>
              <a:rPr lang="en-US" sz="1800" dirty="0">
                <a:effectLst/>
                <a:latin typeface="Calibri" panose="020F0502020204030204" pitchFamily="34" charset="0"/>
              </a:rPr>
              <a:t>lso do a project search for: </a:t>
            </a:r>
          </a:p>
          <a:p>
            <a:pPr marL="457200" lvl="1">
              <a:spcBef>
                <a:spcPts val="0"/>
              </a:spcBef>
            </a:pPr>
            <a:r>
              <a:rPr lang="en-US" sz="1800" dirty="0" err="1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DefaultDisplayPropertySet</a:t>
            </a:r>
            <a:endParaRPr lang="en-US" sz="1800" dirty="0">
              <a:solidFill>
                <a:srgbClr val="FFFF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72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8B157-CD3D-42B3-B51E-2F01F85EA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C7EB9-6FD6-4158-BE19-EC5A67CC0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</a:rPr>
              <a:t>Project Files:  </a:t>
            </a:r>
            <a:r>
              <a:rPr lang="en-US" sz="1400" dirty="0">
                <a:effectLst/>
                <a:latin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https://github.com/dgoldman-msft/PSUtilities </a:t>
            </a:r>
            <a:r>
              <a:rPr lang="en-US" sz="1400" dirty="0">
                <a:effectLst/>
                <a:latin typeface="Calibri" panose="020F0502020204030204" pitchFamily="34" charset="0"/>
              </a:rPr>
              <a:t>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u="sng" dirty="0">
                <a:latin typeface="Calibri" panose="020F0502020204030204" pitchFamily="34" charset="0"/>
              </a:rPr>
              <a:t>PowerShell Help Files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https://docs.microsoft.com/en-us/powershell/module/microsoft.powershell.core/about/about_objects?view=powershell-7</a:t>
            </a:r>
            <a:r>
              <a:rPr lang="en-US" sz="1400" dirty="0">
                <a:effectLst/>
                <a:latin typeface="Calibri" panose="020F0502020204030204" pitchFamily="34" charset="0"/>
              </a:rPr>
              <a:t>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https://docs.microsoft.com/en-us/powershell/module/microsoft.powershell.core/about/about_pipelines?view=powershell-7</a:t>
            </a:r>
            <a:r>
              <a:rPr lang="en-US" sz="1400" dirty="0">
                <a:effectLst/>
                <a:latin typeface="Calibri" panose="020F0502020204030204" pitchFamily="34" charset="0"/>
              </a:rPr>
              <a:t>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https://docs.microsoft.com/en-us/powershell/module/microsoft.powershell.core/about/about_format.ps1xml?view=powershell-7</a:t>
            </a:r>
            <a:r>
              <a:rPr lang="en-US" sz="1400" dirty="0">
                <a:effectLst/>
                <a:latin typeface="Calibri" panose="020F0502020204030204" pitchFamily="34" charset="0"/>
              </a:rPr>
              <a:t>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https://docs.microsoft.com/en-us/powershell/module/microsoft.powershell.core/about/about_types.ps1xml?view=powershell-7</a:t>
            </a:r>
            <a:r>
              <a:rPr lang="en-US" sz="1400" dirty="0">
                <a:effectLst/>
                <a:latin typeface="Calibri" panose="020F0502020204030204" pitchFamily="34" charset="0"/>
              </a:rPr>
              <a:t> </a:t>
            </a:r>
          </a:p>
          <a:p>
            <a:r>
              <a:rPr lang="en-US" sz="1400" dirty="0" err="1"/>
              <a:t>PSFramework</a:t>
            </a:r>
            <a:r>
              <a:rPr lang="en-US" sz="1400" dirty="0"/>
              <a:t> Website: </a:t>
            </a:r>
            <a:r>
              <a:rPr lang="en-US" sz="14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PSFramework.org</a:t>
            </a:r>
            <a:r>
              <a:rPr lang="en-US" sz="1400" dirty="0"/>
              <a:t> and </a:t>
            </a:r>
            <a:r>
              <a:rPr lang="en-US" sz="1400" dirty="0" err="1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PowerShellGallery</a:t>
            </a:r>
            <a:r>
              <a:rPr lang="en-US" sz="14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download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40224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6" y="10"/>
            <a:ext cx="6762909" cy="6847858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119" y="604230"/>
            <a:ext cx="3449552" cy="1040420"/>
          </a:xfrm>
        </p:spPr>
        <p:txBody>
          <a:bodyPr>
            <a:normAutofit/>
          </a:bodyPr>
          <a:lstStyle/>
          <a:p>
            <a:r>
              <a:rPr lang="en-US" sz="3200" cap="none" dirty="0">
                <a:latin typeface="Trebuchet MS" panose="020B0603020202020204" pitchFamily="34" charset="0"/>
              </a:rPr>
              <a:t>about _Speaker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25" y="1611313"/>
            <a:ext cx="5058450" cy="417988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Working at Microsoft for ~20 years (All with the Exchange Product 5.5 - 2019)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Sr. Customer Engineer / Sr. Premier Field Engineer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Mostly known for: Offline Address book and </a:t>
            </a:r>
            <a:r>
              <a:rPr lang="en-US" sz="1600" dirty="0" err="1"/>
              <a:t>OABInteg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Module: </a:t>
            </a:r>
            <a:r>
              <a:rPr lang="en-US" sz="1600" dirty="0" err="1"/>
              <a:t>PSServicePrincipal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Contributing to: </a:t>
            </a:r>
            <a:r>
              <a:rPr lang="en-US" sz="1600" dirty="0" err="1"/>
              <a:t>PSFramework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 err="1"/>
              <a:t>Github</a:t>
            </a:r>
            <a:r>
              <a:rPr lang="en-US" sz="1600" dirty="0"/>
              <a:t>: </a:t>
            </a:r>
            <a:r>
              <a:rPr lang="en-US" sz="1600" dirty="0">
                <a:hlinkClick r:id="rId5"/>
              </a:rPr>
              <a:t>https://GitHub.com/dgoldman-msft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Twitter: </a:t>
            </a:r>
            <a:r>
              <a:rPr lang="en-US" sz="1600" b="0" i="0" dirty="0">
                <a:effectLst/>
                <a:latin typeface="system-ui"/>
              </a:rPr>
              <a:t>@</a:t>
            </a:r>
            <a:r>
              <a:rPr lang="en-US" sz="16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matrixsurfer128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LinkedIn: </a:t>
            </a:r>
            <a:r>
              <a:rPr lang="en-US" sz="1600" dirty="0">
                <a:hlinkClick r:id="rId6"/>
              </a:rPr>
              <a:t>https://www.linkedin.com/in/dgoldman-msft/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88F46-8535-4EE0-A6A6-8E422A195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5FC25-1D4C-489D-91A0-1AB9A7DF8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 objects</a:t>
            </a:r>
          </a:p>
          <a:p>
            <a:r>
              <a:rPr lang="en-US" dirty="0"/>
              <a:t>The PowerShell Pipeline - how objects pass through and get formatted</a:t>
            </a:r>
          </a:p>
          <a:p>
            <a:r>
              <a:rPr lang="en-US" dirty="0"/>
              <a:t>The formatting selection process</a:t>
            </a:r>
          </a:p>
          <a:p>
            <a:r>
              <a:rPr lang="en-US" dirty="0"/>
              <a:t>Extending and formatting objects in interactive PS Sessions and in modules</a:t>
            </a:r>
          </a:p>
          <a:p>
            <a:r>
              <a:rPr lang="en-US" dirty="0"/>
              <a:t>Debugging PowerShell core – for those that are interested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>
                <a:sym typeface="Wingdings" panose="05000000000000000000" pitchFamily="2" charset="2"/>
              </a:rPr>
              <a:t>Demos!!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035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547C52-0F6D-4261-A66F-F4C87D9F1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Powershell</a:t>
            </a:r>
            <a:r>
              <a:rPr lang="en-US" dirty="0"/>
              <a:t> objects</a:t>
            </a:r>
          </a:p>
        </p:txBody>
      </p:sp>
    </p:spTree>
    <p:extLst>
      <p:ext uri="{BB962C8B-B14F-4D97-AF65-F5344CB8AC3E}">
        <p14:creationId xmlns:p14="http://schemas.microsoft.com/office/powerpoint/2010/main" val="3122283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0F1FA-84F1-4A8E-8CAF-4CA5ABF0F3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94330"/>
            <a:ext cx="9905999" cy="4885764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Every action you take in PowerShell occurs within the context of object.</a:t>
            </a:r>
          </a:p>
          <a:p>
            <a:r>
              <a:rPr lang="en-US" b="0" i="0" dirty="0">
                <a:effectLst/>
                <a:latin typeface="Segoe UI" panose="020B0502040204020203" pitchFamily="34" charset="0"/>
              </a:rPr>
              <a:t>An object is made up of different components:</a:t>
            </a:r>
          </a:p>
          <a:p>
            <a:pPr lvl="1"/>
            <a:r>
              <a:rPr lang="en-US" dirty="0"/>
              <a:t>Methods</a:t>
            </a:r>
          </a:p>
          <a:p>
            <a:pPr lvl="1"/>
            <a:r>
              <a:rPr lang="en-US" dirty="0"/>
              <a:t>Properties</a:t>
            </a:r>
          </a:p>
          <a:p>
            <a:pPr lvl="1"/>
            <a:r>
              <a:rPr lang="en-US" dirty="0"/>
              <a:t>Events</a:t>
            </a:r>
          </a:p>
          <a:p>
            <a:pPr lvl="1"/>
            <a:r>
              <a:rPr lang="en-US" dirty="0"/>
              <a:t>Metadata</a:t>
            </a:r>
          </a:p>
        </p:txBody>
      </p:sp>
    </p:spTree>
    <p:extLst>
      <p:ext uri="{BB962C8B-B14F-4D97-AF65-F5344CB8AC3E}">
        <p14:creationId xmlns:p14="http://schemas.microsoft.com/office/powerpoint/2010/main" val="7761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FCC739-7E48-4A58-9ED6-6BDB48A96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Pipeline and formatting</a:t>
            </a:r>
          </a:p>
        </p:txBody>
      </p:sp>
    </p:spTree>
    <p:extLst>
      <p:ext uri="{BB962C8B-B14F-4D97-AF65-F5344CB8AC3E}">
        <p14:creationId xmlns:p14="http://schemas.microsoft.com/office/powerpoint/2010/main" val="617347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F1457-48FF-45AD-BAD4-6074DB9C7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PowerShell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98B35-B685-4769-B7EA-6234B7BAC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1569" y="2249487"/>
            <a:ext cx="8776676" cy="426124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1800" dirty="0">
                <a:solidFill>
                  <a:srgbClr val="FFFF00"/>
                </a:solidFill>
              </a:rPr>
              <a:t>PS&gt; Get-Process | Where-Object {$_. Handles –</a:t>
            </a:r>
            <a:r>
              <a:rPr lang="en-US" sz="1800" dirty="0" err="1">
                <a:solidFill>
                  <a:srgbClr val="FFFF00"/>
                </a:solidFill>
              </a:rPr>
              <a:t>gt</a:t>
            </a:r>
            <a:r>
              <a:rPr lang="en-US" sz="1800" dirty="0">
                <a:solidFill>
                  <a:srgbClr val="FFFF00"/>
                </a:solidFill>
              </a:rPr>
              <a:t> 50} | Sort-Object Handles | Format-Table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C708EB-3686-4739-86EE-C7E68E3BAC83}"/>
              </a:ext>
            </a:extLst>
          </p:cNvPr>
          <p:cNvSpPr/>
          <p:nvPr/>
        </p:nvSpPr>
        <p:spPr>
          <a:xfrm>
            <a:off x="1711568" y="2249487"/>
            <a:ext cx="8776677" cy="45463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2C4FFF-338D-4F55-9FCC-69D10DCF5382}"/>
              </a:ext>
            </a:extLst>
          </p:cNvPr>
          <p:cNvSpPr/>
          <p:nvPr/>
        </p:nvSpPr>
        <p:spPr>
          <a:xfrm>
            <a:off x="1711568" y="2997141"/>
            <a:ext cx="8776676" cy="39992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PowerShell Parser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716CAF-FED0-484A-9198-B1ACBF42542B}"/>
              </a:ext>
            </a:extLst>
          </p:cNvPr>
          <p:cNvSpPr/>
          <p:nvPr/>
        </p:nvSpPr>
        <p:spPr>
          <a:xfrm>
            <a:off x="1711568" y="5603629"/>
            <a:ext cx="8776676" cy="39992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PowerShell Pipeline Processor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B38CCC-AA09-4D61-8148-FBDF9DE47D01}"/>
              </a:ext>
            </a:extLst>
          </p:cNvPr>
          <p:cNvSpPr/>
          <p:nvPr/>
        </p:nvSpPr>
        <p:spPr>
          <a:xfrm>
            <a:off x="2096241" y="3897544"/>
            <a:ext cx="1177804" cy="11267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Get-Process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4657D0-B8D3-42C1-9823-EFEF019416F4}"/>
              </a:ext>
            </a:extLst>
          </p:cNvPr>
          <p:cNvSpPr/>
          <p:nvPr/>
        </p:nvSpPr>
        <p:spPr>
          <a:xfrm>
            <a:off x="3902924" y="3926056"/>
            <a:ext cx="1177804" cy="11267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Where-Object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0843966-3009-4349-A108-F8D48CB2044B}"/>
              </a:ext>
            </a:extLst>
          </p:cNvPr>
          <p:cNvSpPr/>
          <p:nvPr/>
        </p:nvSpPr>
        <p:spPr>
          <a:xfrm>
            <a:off x="5868360" y="3922715"/>
            <a:ext cx="1177804" cy="11267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 </a:t>
            </a:r>
            <a:r>
              <a:rPr lang="en-US" sz="1200" dirty="0">
                <a:solidFill>
                  <a:srgbClr val="FFFF00"/>
                </a:solidFill>
              </a:rPr>
              <a:t>Sort-Object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AD2C3E-38D1-4F44-8370-FC2A04BCB4C5}"/>
              </a:ext>
            </a:extLst>
          </p:cNvPr>
          <p:cNvSpPr/>
          <p:nvPr/>
        </p:nvSpPr>
        <p:spPr>
          <a:xfrm>
            <a:off x="7802408" y="3922715"/>
            <a:ext cx="1177804" cy="11267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Out-Default &amp; Out-Host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D1EC5DA-1803-4D47-95B1-5F0D24A64B13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6099906" y="2704123"/>
            <a:ext cx="1" cy="293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2012AC57-2C8E-4D49-84E7-F63C35E410D3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rot="5400000">
            <a:off x="4142288" y="1939925"/>
            <a:ext cx="500475" cy="3414763"/>
          </a:xfrm>
          <a:prstGeom prst="bentConnector3">
            <a:avLst>
              <a:gd name="adj1" fmla="val 5237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2CB85DB9-C891-4BB7-8FC0-C6082AF3557D}"/>
              </a:ext>
            </a:extLst>
          </p:cNvPr>
          <p:cNvCxnSpPr>
            <a:cxnSpLocks/>
            <a:stCxn id="6" idx="2"/>
            <a:endCxn id="12" idx="0"/>
          </p:cNvCxnSpPr>
          <p:nvPr/>
        </p:nvCxnSpPr>
        <p:spPr>
          <a:xfrm rot="5400000">
            <a:off x="5031373" y="2857522"/>
            <a:ext cx="528987" cy="16080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342C18D3-3055-439D-9112-221FEC606A72}"/>
              </a:ext>
            </a:extLst>
          </p:cNvPr>
          <p:cNvCxnSpPr>
            <a:cxnSpLocks/>
            <a:stCxn id="6" idx="2"/>
            <a:endCxn id="16" idx="0"/>
          </p:cNvCxnSpPr>
          <p:nvPr/>
        </p:nvCxnSpPr>
        <p:spPr>
          <a:xfrm rot="16200000" flipH="1">
            <a:off x="6015761" y="3481214"/>
            <a:ext cx="525646" cy="3573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C5EC4237-BFB1-4AC4-813B-953307337ED3}"/>
              </a:ext>
            </a:extLst>
          </p:cNvPr>
          <p:cNvCxnSpPr>
            <a:cxnSpLocks/>
            <a:endCxn id="10" idx="1"/>
          </p:cNvCxnSpPr>
          <p:nvPr/>
        </p:nvCxnSpPr>
        <p:spPr>
          <a:xfrm rot="5400000" flipH="1" flipV="1">
            <a:off x="1436743" y="4929594"/>
            <a:ext cx="1128170" cy="19082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63610E88-8BB0-4DDA-B22C-32632053460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15827" y="4901996"/>
            <a:ext cx="1128872" cy="245320"/>
          </a:xfrm>
          <a:prstGeom prst="bentConnector3">
            <a:avLst>
              <a:gd name="adj1" fmla="val 9978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13E1B5F0-21DD-4636-9A95-BEEE7F2AA5C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201712" y="4929006"/>
            <a:ext cx="1124095" cy="209203"/>
          </a:xfrm>
          <a:prstGeom prst="bentConnector3">
            <a:avLst>
              <a:gd name="adj1" fmla="val 9999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10FDB854-0872-4B6C-B88C-4031323FF31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142756" y="4928027"/>
            <a:ext cx="1118780" cy="200523"/>
          </a:xfrm>
          <a:prstGeom prst="bentConnector3">
            <a:avLst>
              <a:gd name="adj1" fmla="val 9980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813E5212-48DA-49E1-A894-0D7A4A450051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 rot="16200000" flipH="1">
            <a:off x="6982785" y="2514190"/>
            <a:ext cx="525646" cy="22914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7" name="Picture 66">
            <a:extLst>
              <a:ext uri="{FF2B5EF4-FFF2-40B4-BE49-F238E27FC236}">
                <a16:creationId xmlns:a16="http://schemas.microsoft.com/office/drawing/2014/main" id="{CB7472E1-625D-435A-B6DC-57E825D97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6856" y="3896504"/>
            <a:ext cx="1942682" cy="1178138"/>
          </a:xfrm>
          <a:prstGeom prst="rect">
            <a:avLst/>
          </a:prstGeom>
        </p:spPr>
      </p:pic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0C1E19E5-E489-4D2F-8E66-490FBF8386C3}"/>
              </a:ext>
            </a:extLst>
          </p:cNvPr>
          <p:cNvCxnSpPr>
            <a:cxnSpLocks/>
            <a:stCxn id="18" idx="3"/>
            <a:endCxn id="67" idx="1"/>
          </p:cNvCxnSpPr>
          <p:nvPr/>
        </p:nvCxnSpPr>
        <p:spPr>
          <a:xfrm flipV="1">
            <a:off x="8980212" y="4485573"/>
            <a:ext cx="526644" cy="5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Connector: Elbow 70">
            <a:extLst>
              <a:ext uri="{FF2B5EF4-FFF2-40B4-BE49-F238E27FC236}">
                <a16:creationId xmlns:a16="http://schemas.microsoft.com/office/drawing/2014/main" id="{7360F665-8D56-4677-BED9-A5DE074693CE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3274045" y="4460922"/>
            <a:ext cx="190826" cy="11267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80849301-9FF5-4374-AED7-823C903FA7E3}"/>
              </a:ext>
            </a:extLst>
          </p:cNvPr>
          <p:cNvCxnSpPr>
            <a:cxnSpLocks/>
          </p:cNvCxnSpPr>
          <p:nvPr/>
        </p:nvCxnSpPr>
        <p:spPr>
          <a:xfrm>
            <a:off x="5092643" y="4468898"/>
            <a:ext cx="190826" cy="11267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nector: Elbow 77">
            <a:extLst>
              <a:ext uri="{FF2B5EF4-FFF2-40B4-BE49-F238E27FC236}">
                <a16:creationId xmlns:a16="http://schemas.microsoft.com/office/drawing/2014/main" id="{C5E57825-81A6-421A-923D-90CE8813A74C}"/>
              </a:ext>
            </a:extLst>
          </p:cNvPr>
          <p:cNvCxnSpPr>
            <a:cxnSpLocks/>
          </p:cNvCxnSpPr>
          <p:nvPr/>
        </p:nvCxnSpPr>
        <p:spPr>
          <a:xfrm>
            <a:off x="7055863" y="4468898"/>
            <a:ext cx="190826" cy="11267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259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250" autoRev="1" fill="remov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8" dur="250" autoRev="1" fill="remov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9" dur="250" autoRev="1" fill="remov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250" autoRev="1" fill="remov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 tmFilter="0, 0; .2, .5; .8, .5; 1, 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250" autoRev="1" fill="hold"/>
                                        <p:tgtEl>
                                          <p:spTgt spid="7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0" dur="25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50" autoRev="1" fill="remov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5" dur="250" autoRev="1" fill="remov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6" dur="250" autoRev="1" fill="remov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250" autoRev="1" fill="remov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 tmFilter="0, 0; .2, .5; .8, .5; 1, 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2" dur="250" autoRev="1" fill="hold"/>
                                        <p:tgtEl>
                                          <p:spTgt spid="7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7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250" autoRev="1" fill="remov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2" dur="250" autoRev="1" fill="remov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3" dur="250" autoRev="1" fill="remov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250" autoRev="1" fill="remov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 tmFilter="0, 0; .2, .5; .8, .5; 1, 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9" dur="250" autoRev="1" fill="hold"/>
                                        <p:tgtEl>
                                          <p:spTgt spid="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4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8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9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0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 tmFilter="0, 0; .2, .5; .8, .5; 1, 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6" dur="250" autoRev="1" fill="hold"/>
                                        <p:tgtEl>
                                          <p:spTgt spid="6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0" dur="2000" fill="hold"/>
                                        <p:tgtEl>
                                          <p:spTgt spid="6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8B7AB6-F1F7-4702-8AF5-C21C6C19E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and formatting objects</a:t>
            </a:r>
          </a:p>
        </p:txBody>
      </p:sp>
    </p:spTree>
    <p:extLst>
      <p:ext uri="{BB962C8B-B14F-4D97-AF65-F5344CB8AC3E}">
        <p14:creationId xmlns:p14="http://schemas.microsoft.com/office/powerpoint/2010/main" val="3361561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C4617-6B31-44CE-A495-C4B0607B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Maml</a:t>
            </a:r>
            <a:r>
              <a:rPr lang="en-US" dirty="0"/>
              <a:t> 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2D40A-9064-4F50-9575-858A48080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8580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TYPES.ps1xml </a:t>
            </a:r>
            <a:r>
              <a:rPr lang="en-US" sz="2000" dirty="0">
                <a:effectLst/>
                <a:latin typeface="Calibri" panose="020F0502020204030204" pitchFamily="34" charset="0"/>
              </a:rPr>
              <a:t>– E</a:t>
            </a:r>
            <a:r>
              <a:rPr lang="en-US" sz="2000" dirty="0">
                <a:latin typeface="Calibri" panose="020F0502020204030204" pitchFamily="34" charset="0"/>
              </a:rPr>
              <a:t>xtend objects.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</a:rPr>
              <a:t>Properties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</a:rPr>
              <a:t>Methods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 err="1">
                <a:latin typeface="Calibri" panose="020F0502020204030204" pitchFamily="34" charset="0"/>
              </a:rPr>
              <a:t>Scriptblocks</a:t>
            </a:r>
            <a:endParaRPr lang="en-US" sz="1600" dirty="0">
              <a:latin typeface="Calibri" panose="020F0502020204030204" pitchFamily="34" charset="0"/>
            </a:endParaRP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</a:rPr>
              <a:t>…</a:t>
            </a:r>
          </a:p>
          <a:p>
            <a:pPr marL="68580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FORMAT.ps1xml </a:t>
            </a:r>
            <a:r>
              <a:rPr lang="en-US" sz="2000" dirty="0">
                <a:effectLst/>
                <a:latin typeface="Calibri" panose="020F0502020204030204" pitchFamily="34" charset="0"/>
              </a:rPr>
              <a:t>– Define how objects are displayed.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</a:rPr>
              <a:t>Table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</a:rPr>
              <a:t>List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effectLst/>
                <a:latin typeface="Calibri" panose="020F0502020204030204" pitchFamily="34" charset="0"/>
              </a:rPr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5398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4782</TotalTime>
  <Words>1340</Words>
  <Application>Microsoft Office PowerPoint</Application>
  <PresentationFormat>Widescreen</PresentationFormat>
  <Paragraphs>138</Paragraphs>
  <Slides>13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Calibri</vt:lpstr>
      <vt:lpstr>Calibri Light</vt:lpstr>
      <vt:lpstr>Consolas</vt:lpstr>
      <vt:lpstr>Linux Libertine</vt:lpstr>
      <vt:lpstr>Roboto</vt:lpstr>
      <vt:lpstr>Segoe UI</vt:lpstr>
      <vt:lpstr>SFMono-Regular</vt:lpstr>
      <vt:lpstr>system-ui</vt:lpstr>
      <vt:lpstr>Trebuchet MS</vt:lpstr>
      <vt:lpstr>Tw Cen MT</vt:lpstr>
      <vt:lpstr>Circuit</vt:lpstr>
      <vt:lpstr>Extending and Formatting PowerShell types</vt:lpstr>
      <vt:lpstr>about _Speaker</vt:lpstr>
      <vt:lpstr>topics</vt:lpstr>
      <vt:lpstr>Powershell objects</vt:lpstr>
      <vt:lpstr>PowerPoint Presentation</vt:lpstr>
      <vt:lpstr>The Pipeline and formatting</vt:lpstr>
      <vt:lpstr>The PowerShell pipeline</vt:lpstr>
      <vt:lpstr>Extending and formatting objects</vt:lpstr>
      <vt:lpstr>Maml xml</vt:lpstr>
      <vt:lpstr>Procedurally</vt:lpstr>
      <vt:lpstr>Pipeline order of operation</vt:lpstr>
      <vt:lpstr>Debugging breakpoints for powershell core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Extending and Formatting PowerShell types</dc:title>
  <dc:creator>Dave Goldman</dc:creator>
  <cp:lastModifiedBy>Dave Goldman</cp:lastModifiedBy>
  <cp:revision>36</cp:revision>
  <dcterms:created xsi:type="dcterms:W3CDTF">2020-08-24T15:41:33Z</dcterms:created>
  <dcterms:modified xsi:type="dcterms:W3CDTF">2020-08-28T00:35:59Z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etDate">
    <vt:lpwstr>2020-08-24T15:41:34Z</vt:lpwstr>
  </property>
  <property fmtid="{D5CDD505-2E9C-101B-9397-08002B2CF9AE}" pid="5" name="MSIP_Label_f42aa342-8706-4288-bd11-ebb85995028c_Method">
    <vt:lpwstr>Standard</vt:lpwstr>
  </property>
  <property fmtid="{D5CDD505-2E9C-101B-9397-08002B2CF9AE}" pid="6" name="MSIP_Label_f42aa342-8706-4288-bd11-ebb85995028c_Name">
    <vt:lpwstr>Internal</vt:lpwstr>
  </property>
  <property fmtid="{D5CDD505-2E9C-101B-9397-08002B2CF9AE}" pid="7" name="MSIP_Label_f42aa342-8706-4288-bd11-ebb85995028c_SiteId">
    <vt:lpwstr>72f988bf-86f1-41af-91ab-2d7cd011db47</vt:lpwstr>
  </property>
  <property fmtid="{D5CDD505-2E9C-101B-9397-08002B2CF9AE}" pid="8" name="MSIP_Label_f42aa342-8706-4288-bd11-ebb85995028c_ActionId">
    <vt:lpwstr>66119c15-cb99-4dc9-8ee4-935b483d1242</vt:lpwstr>
  </property>
  <property fmtid="{D5CDD505-2E9C-101B-9397-08002B2CF9AE}" pid="9" name="MSIP_Label_f42aa342-8706-4288-bd11-ebb85995028c_ContentBits">
    <vt:lpwstr>0</vt:lpwstr>
  </property>
</Properties>
</file>

<file path=docProps/thumbnail.jpeg>
</file>